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1.png" ContentType="image/png"/>
  <Override PartName="/ppt/media/image8.jpeg" ContentType="image/jpeg"/>
  <Override PartName="/ppt/media/image17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20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fd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3428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392040"/>
            <a:ext cx="8520120" cy="26899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r>
              <a:rPr b="0" lang="en-GB" sz="8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1AC49475-44D6-4009-9987-690569F1C526}" type="slidenum">
              <a:rPr b="0" lang="en-GB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292680"/>
            <a:ext cx="8520120" cy="8006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228680"/>
            <a:ext cx="8520120" cy="3339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6CD629E-5FE7-4EDA-8E14-359F1A72B112}" type="slidenum">
              <a:rPr b="0" lang="en-GB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9FC235B2-313C-4899-8071-01B93F9D8218}" type="slidenum">
              <a:rPr b="0" lang="en-GB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04920" y="309240"/>
            <a:ext cx="8537400" cy="74772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GB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9473F6D-2C4F-4EAC-9CD2-C34756E12CFD}" type="slidenum">
              <a:rPr b="0" lang="en-GB" sz="1000" spc="-1" strike="noStrike">
                <a:solidFill>
                  <a:srgbClr val="212121"/>
                </a:solidFill>
                <a:latin typeface="Source Code Pro"/>
                <a:ea typeface="Source Code Pro"/>
              </a:rPr>
              <a:t>&lt;number&gt;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392040"/>
            <a:ext cx="8520120" cy="2689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8000" spc="-1" strike="noStrike">
                <a:solidFill>
                  <a:srgbClr val="212121"/>
                </a:solidFill>
                <a:latin typeface="Amatic SC"/>
                <a:ea typeface="Amatic SC"/>
              </a:rPr>
              <a:t>FCE Part 1 Essay Writing</a:t>
            </a:r>
            <a:endParaRPr b="0" lang="en-GB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Conclusion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311760" y="1228680"/>
            <a:ext cx="8520120" cy="184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To sum up on the basis of the arguments I have presented.It is my firm belief that (+1 more sentence summarizing your main argument, use different vocabulary here)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915840" y="2147760"/>
            <a:ext cx="73148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4"/>
          <p:cNvSpPr/>
          <p:nvPr/>
        </p:nvSpPr>
        <p:spPr>
          <a:xfrm>
            <a:off x="311760" y="2571840"/>
            <a:ext cx="8200080" cy="65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GB" sz="2100" spc="-1" strike="noStrike">
                <a:solidFill>
                  <a:srgbClr val="666666"/>
                </a:solidFill>
                <a:latin typeface="Caveat"/>
                <a:ea typeface="Caveat"/>
              </a:rPr>
              <a:t>To sum up on the basis of the arguments I have presented. It is my firm belief that 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311760" y="2960280"/>
            <a:ext cx="7709760" cy="9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GB" sz="2100" spc="-1" strike="noStrike">
                <a:solidFill>
                  <a:srgbClr val="666666"/>
                </a:solidFill>
                <a:latin typeface="Caveat"/>
                <a:ea typeface="Caveat"/>
              </a:rPr>
              <a:t>not only can we save our planet, but we can make it better and a much healthier, happier place to live in.</a:t>
            </a:r>
            <a:endParaRPr b="0" lang="en-GB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171;p23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6303240" cy="4838400"/>
          </a:xfrm>
          <a:prstGeom prst="rect">
            <a:avLst/>
          </a:prstGeom>
          <a:ln>
            <a:noFill/>
          </a:ln>
        </p:spPr>
      </p:pic>
      <p:pic>
        <p:nvPicPr>
          <p:cNvPr id="233" name="Google Shape;172;p23" descr=""/>
          <p:cNvPicPr/>
          <p:nvPr/>
        </p:nvPicPr>
        <p:blipFill>
          <a:blip r:embed="rId2"/>
          <a:stretch/>
        </p:blipFill>
        <p:spPr>
          <a:xfrm>
            <a:off x="6608520" y="152280"/>
            <a:ext cx="2382840" cy="238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04920" y="309240"/>
            <a:ext cx="853740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212121"/>
                </a:solidFill>
                <a:latin typeface="Amatic SC"/>
                <a:ea typeface="Amatic SC"/>
              </a:rPr>
              <a:t>Finally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608400" y="1492560"/>
            <a:ext cx="7622280" cy="22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Try to stay within the word limit, but dont stress if you have gone over by a sentence. 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NO CONTRACTIONS ( haven’t, I’d, wouldn’t...etc)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try to avoid “lots of” instead think of “much” or “many”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Avoid repetition where ever possible, How many different ways can you think of to say  student?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Think about using the passive to avoid repeating the subject.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16320" y="2429280"/>
            <a:ext cx="33559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omfortaa"/>
                <a:ea typeface="Comfortaa"/>
              </a:rPr>
              <a:t>Pupils, Students, People, Child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608400" y="3128040"/>
            <a:ext cx="731484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People have to pay more attention to…..(active)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More attention needs to be paid to ……(passive eliminating the subject)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2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2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185;p25" descr=""/>
          <p:cNvPicPr/>
          <p:nvPr/>
        </p:nvPicPr>
        <p:blipFill>
          <a:blip r:embed="rId1"/>
          <a:stretch/>
        </p:blipFill>
        <p:spPr>
          <a:xfrm>
            <a:off x="44280" y="52560"/>
            <a:ext cx="1720440" cy="188280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1887120" y="794160"/>
            <a:ext cx="478764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You did everything they asked you to do. You mentioned the 2 ideas, You invented a 3rd idea. You gave examples of the problems and possible solutions.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40" name="Google Shape;187;p25" descr=""/>
          <p:cNvPicPr/>
          <p:nvPr/>
        </p:nvPicPr>
        <p:blipFill>
          <a:blip r:embed="rId2"/>
          <a:stretch/>
        </p:blipFill>
        <p:spPr>
          <a:xfrm>
            <a:off x="77760" y="2024280"/>
            <a:ext cx="1687320" cy="159480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812240" y="2190600"/>
            <a:ext cx="4787640" cy="12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You have some things that are not relevant. Or maybe you forgot to 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mention the 3rd point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examples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Mention any solutions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42" name="Google Shape;189;p25" descr=""/>
          <p:cNvPicPr/>
          <p:nvPr/>
        </p:nvPicPr>
        <p:blipFill>
          <a:blip r:embed="rId3"/>
          <a:stretch/>
        </p:blipFill>
        <p:spPr>
          <a:xfrm>
            <a:off x="77760" y="3666240"/>
            <a:ext cx="1650960" cy="140760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1812240" y="3880800"/>
            <a:ext cx="47876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Lots of things irrelevant, maybe you didn’t understand the question and wrote about something else. 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195;p2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838720" cy="320112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196;p26" descr=""/>
          <p:cNvPicPr/>
          <p:nvPr/>
        </p:nvPicPr>
        <p:blipFill>
          <a:blip r:embed="rId2"/>
          <a:stretch/>
        </p:blipFill>
        <p:spPr>
          <a:xfrm>
            <a:off x="548640" y="3354120"/>
            <a:ext cx="7774560" cy="176544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1828800" y="3458520"/>
            <a:ext cx="6608520" cy="1595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2310840" y="249840"/>
            <a:ext cx="4787640" cy="396360"/>
          </a:xfrm>
          <a:prstGeom prst="rect">
            <a:avLst/>
          </a:prstGeom>
          <a:noFill/>
          <a:ln w="9360">
            <a:solidFill>
              <a:srgbClr val="b45f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this candidate a score for content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2" dur="indefinite" restart="never" nodeType="tmRoot">
          <p:childTnLst>
            <p:seq>
              <p:cTn id="203" dur="indefinite" nodeType="mainSeq">
                <p:childTnLst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0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03;p27" descr=""/>
          <p:cNvPicPr/>
          <p:nvPr/>
        </p:nvPicPr>
        <p:blipFill>
          <a:blip r:embed="rId1"/>
          <a:stretch/>
        </p:blipFill>
        <p:spPr>
          <a:xfrm>
            <a:off x="86040" y="154080"/>
            <a:ext cx="7860600" cy="316152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2310840" y="249840"/>
            <a:ext cx="4787640" cy="396360"/>
          </a:xfrm>
          <a:prstGeom prst="rect">
            <a:avLst/>
          </a:prstGeom>
          <a:noFill/>
          <a:ln w="9360">
            <a:solidFill>
              <a:srgbClr val="b45f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this candidate a score for content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50" name="Google Shape;205;p27" descr=""/>
          <p:cNvPicPr/>
          <p:nvPr/>
        </p:nvPicPr>
        <p:blipFill>
          <a:blip r:embed="rId2"/>
          <a:stretch/>
        </p:blipFill>
        <p:spPr>
          <a:xfrm>
            <a:off x="448920" y="3315600"/>
            <a:ext cx="7223400" cy="175788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1670760" y="3396600"/>
            <a:ext cx="6608520" cy="15955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1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Structure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11760" y="1228680"/>
            <a:ext cx="342360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Introduction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-1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-2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-3 (your own idea)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Conclusion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Google Shape;63;p14" descr=""/>
          <p:cNvPicPr/>
          <p:nvPr/>
        </p:nvPicPr>
        <p:blipFill>
          <a:blip r:embed="rId1"/>
          <a:stretch/>
        </p:blipFill>
        <p:spPr>
          <a:xfrm>
            <a:off x="3228840" y="122868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5464800" y="1093680"/>
            <a:ext cx="3678480" cy="333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Introduction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-Advantages/positives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-Disadvantages/Negatives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Conclusion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65;p14" descr=""/>
          <p:cNvPicPr/>
          <p:nvPr/>
        </p:nvPicPr>
        <p:blipFill>
          <a:blip r:embed="rId2"/>
          <a:stretch/>
        </p:blipFill>
        <p:spPr>
          <a:xfrm>
            <a:off x="7597440" y="3646440"/>
            <a:ext cx="743400" cy="115632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-289440" y="2620080"/>
            <a:ext cx="73418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Google Shape;67;p14" descr=""/>
          <p:cNvPicPr/>
          <p:nvPr/>
        </p:nvPicPr>
        <p:blipFill>
          <a:blip r:embed="rId3"/>
          <a:stretch/>
        </p:blipFill>
        <p:spPr>
          <a:xfrm>
            <a:off x="157680" y="3682800"/>
            <a:ext cx="743400" cy="111996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68;p14" descr=""/>
          <p:cNvPicPr/>
          <p:nvPr/>
        </p:nvPicPr>
        <p:blipFill>
          <a:blip r:embed="rId4"/>
          <a:stretch/>
        </p:blipFill>
        <p:spPr>
          <a:xfrm>
            <a:off x="2611440" y="3646440"/>
            <a:ext cx="3139560" cy="800640"/>
          </a:xfrm>
          <a:prstGeom prst="rect">
            <a:avLst/>
          </a:prstGeom>
          <a:ln>
            <a:noFill/>
          </a:ln>
        </p:spPr>
      </p:pic>
      <p:sp>
        <p:nvSpPr>
          <p:cNvPr id="166" name="CustomShape 5"/>
          <p:cNvSpPr/>
          <p:nvPr/>
        </p:nvSpPr>
        <p:spPr>
          <a:xfrm>
            <a:off x="1666080" y="4434120"/>
            <a:ext cx="503064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Either a 4 or 5 paragraph structure is fine.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5614920" y="3542760"/>
            <a:ext cx="5047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GB" sz="48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endParaRPr b="0" lang="en-GB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Opinion Essay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1228680"/>
            <a:ext cx="8520120" cy="391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Right so what if the question is something like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“ </a:t>
            </a: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There is nothing we can do to save the environment. Do you agree?”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It wouldn't make much sense to talk about the advantages and disadvantages of saving the environment. It would be better to write an opinion Essay.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-8820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GB" sz="4200" spc="-1" strike="noStrike">
                <a:solidFill>
                  <a:srgbClr val="134f5c"/>
                </a:solidFill>
                <a:latin typeface="Amatic SC"/>
                <a:ea typeface="Amatic SC"/>
              </a:rPr>
              <a:t>Pollution and the Environment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82;p16" descr=""/>
          <p:cNvPicPr/>
          <p:nvPr/>
        </p:nvPicPr>
        <p:blipFill>
          <a:blip r:embed="rId1"/>
          <a:stretch/>
        </p:blipFill>
        <p:spPr>
          <a:xfrm>
            <a:off x="152280" y="789120"/>
            <a:ext cx="4523760" cy="254448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83;p16" descr=""/>
          <p:cNvPicPr/>
          <p:nvPr/>
        </p:nvPicPr>
        <p:blipFill>
          <a:blip r:embed="rId2"/>
          <a:stretch/>
        </p:blipFill>
        <p:spPr>
          <a:xfrm>
            <a:off x="6087240" y="617040"/>
            <a:ext cx="2773440" cy="207972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84;p16" descr=""/>
          <p:cNvPicPr/>
          <p:nvPr/>
        </p:nvPicPr>
        <p:blipFill>
          <a:blip r:embed="rId3"/>
          <a:stretch/>
        </p:blipFill>
        <p:spPr>
          <a:xfrm>
            <a:off x="6087240" y="3241440"/>
            <a:ext cx="2773440" cy="184860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93600" y="3958200"/>
            <a:ext cx="49874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is the effect on the planet?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is the effect on people?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How can we solve these issues(problems)?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5316480" y="1136880"/>
            <a:ext cx="360" cy="379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0" y="3352680"/>
            <a:ext cx="47152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type of pollution are we talking about in these pictures?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23800" y="1081080"/>
            <a:ext cx="15375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Transport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6292800" y="2588400"/>
            <a:ext cx="210276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River and sea pollution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94;p17" descr=""/>
          <p:cNvPicPr/>
          <p:nvPr/>
        </p:nvPicPr>
        <p:blipFill>
          <a:blip r:embed="rId1"/>
          <a:stretch/>
        </p:blipFill>
        <p:spPr>
          <a:xfrm>
            <a:off x="135720" y="298440"/>
            <a:ext cx="4890240" cy="242892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5145480" y="2498400"/>
            <a:ext cx="4014720" cy="18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So we have some ideas for ‘transport’ and ‘river and sea pollution’. However, we need one more idea to talk about related to the environment.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Try to come up with some suggestions for a third idea.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24080" y="2984400"/>
            <a:ext cx="47876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5026320" y="220680"/>
            <a:ext cx="405936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kind of pollution does transport cause?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 flipH="1">
            <a:off x="1213560" y="528480"/>
            <a:ext cx="3812400" cy="15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5026320" y="1211040"/>
            <a:ext cx="405936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Can you think of another way of saying ‘rivers and sea pollution’?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 flipH="1">
            <a:off x="1553760" y="1626840"/>
            <a:ext cx="3471480" cy="68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7"/>
          <p:cNvSpPr/>
          <p:nvPr/>
        </p:nvSpPr>
        <p:spPr>
          <a:xfrm>
            <a:off x="5145480" y="836280"/>
            <a:ext cx="167868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Air Pollution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5145480" y="1979280"/>
            <a:ext cx="222732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Water pollution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8" name="CustomShape 9"/>
          <p:cNvSpPr/>
          <p:nvPr/>
        </p:nvSpPr>
        <p:spPr>
          <a:xfrm>
            <a:off x="116280" y="3045960"/>
            <a:ext cx="4737960" cy="60948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Land pollution (e.g litter -&gt;throwing rubbish in the streets)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89" name="CustomShape 10"/>
          <p:cNvSpPr/>
          <p:nvPr/>
        </p:nvSpPr>
        <p:spPr>
          <a:xfrm>
            <a:off x="116280" y="3808080"/>
            <a:ext cx="473796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Plastic pollution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0" name="CustomShape 11"/>
          <p:cNvSpPr/>
          <p:nvPr/>
        </p:nvSpPr>
        <p:spPr>
          <a:xfrm>
            <a:off x="116280" y="4341240"/>
            <a:ext cx="473796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Noise pollution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24080" y="2984400"/>
            <a:ext cx="47876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2"/>
          <p:cNvSpPr/>
          <p:nvPr/>
        </p:nvSpPr>
        <p:spPr>
          <a:xfrm>
            <a:off x="116280" y="959400"/>
            <a:ext cx="4737960" cy="60948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Land pollution (e.g litter -&gt;throwing rubbish in the streets)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116280" y="4395600"/>
            <a:ext cx="473796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Noise pollution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16280" y="2436480"/>
            <a:ext cx="4737960" cy="396360"/>
          </a:xfrm>
          <a:prstGeom prst="rect">
            <a:avLst/>
          </a:prstGeom>
          <a:noFill/>
          <a:ln w="9360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99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990000"/>
                </a:solidFill>
                <a:latin typeface="Source Code Pro"/>
                <a:ea typeface="Source Code Pro"/>
              </a:rPr>
              <a:t>Plastic pollution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045760" y="540720"/>
            <a:ext cx="41144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It is ugly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It can destroy the habitat (homes) of plants and animals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5045760" y="2008080"/>
            <a:ext cx="4114440" cy="12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It is different from other pollution because it does not decompose.</a:t>
            </a:r>
            <a:endParaRPr b="0" lang="en-GB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Animals mistake it for food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5045760" y="3741120"/>
            <a:ext cx="41144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It is harmful to whales and dolphins because they use sound to survive.</a:t>
            </a:r>
            <a:endParaRPr b="0" lang="en-GB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Source Code Pro"/>
              <a:buChar char="-"/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Land animals also use sound to find food, attract a partner, avoid predators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98" name="Google Shape;117;p18" descr=""/>
          <p:cNvPicPr/>
          <p:nvPr/>
        </p:nvPicPr>
        <p:blipFill>
          <a:blip r:embed="rId1"/>
          <a:stretch/>
        </p:blipFill>
        <p:spPr>
          <a:xfrm>
            <a:off x="6786000" y="2502360"/>
            <a:ext cx="1352520" cy="489240"/>
          </a:xfrm>
          <a:prstGeom prst="rect">
            <a:avLst/>
          </a:prstGeom>
          <a:ln>
            <a:noFill/>
          </a:ln>
        </p:spPr>
      </p:pic>
      <p:pic>
        <p:nvPicPr>
          <p:cNvPr id="199" name="Google Shape;118;p18" descr=""/>
          <p:cNvPicPr/>
          <p:nvPr/>
        </p:nvPicPr>
        <p:blipFill>
          <a:blip r:embed="rId2"/>
          <a:stretch/>
        </p:blipFill>
        <p:spPr>
          <a:xfrm>
            <a:off x="3189240" y="4142880"/>
            <a:ext cx="830880" cy="830880"/>
          </a:xfrm>
          <a:prstGeom prst="rect">
            <a:avLst/>
          </a:prstGeom>
          <a:ln>
            <a:noFill/>
          </a:ln>
        </p:spPr>
      </p:pic>
      <p:sp>
        <p:nvSpPr>
          <p:cNvPr id="200" name="CustomShape 8"/>
          <p:cNvSpPr/>
          <p:nvPr/>
        </p:nvSpPr>
        <p:spPr>
          <a:xfrm>
            <a:off x="1363320" y="399240"/>
            <a:ext cx="47876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What is negative about these things?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1" name="Google Shape;120;p18" descr=""/>
          <p:cNvPicPr/>
          <p:nvPr/>
        </p:nvPicPr>
        <p:blipFill>
          <a:blip r:embed="rId3"/>
          <a:stretch/>
        </p:blipFill>
        <p:spPr>
          <a:xfrm>
            <a:off x="116280" y="95400"/>
            <a:ext cx="8836200" cy="497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11760" y="29268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Introduction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311760" y="1228680"/>
            <a:ext cx="3789000" cy="15062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 u="sng">
                <a:solidFill>
                  <a:srgbClr val="000000"/>
                </a:solidFill>
                <a:uFillTx/>
                <a:latin typeface="Caveat"/>
                <a:ea typeface="Caveat"/>
              </a:rPr>
              <a:t>There are people who claim that</a:t>
            </a: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 u="sng">
                <a:solidFill>
                  <a:srgbClr val="000000"/>
                </a:solidFill>
                <a:uFillTx/>
                <a:latin typeface="Caveat"/>
                <a:ea typeface="Caveat"/>
              </a:rPr>
              <a:t>others disagree</a:t>
            </a: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. </a:t>
            </a:r>
            <a:r>
              <a:rPr b="1" lang="en-GB" sz="1800" spc="-1" strike="noStrike" u="sng">
                <a:solidFill>
                  <a:srgbClr val="000000"/>
                </a:solidFill>
                <a:uFillTx/>
                <a:latin typeface="Caveat"/>
                <a:ea typeface="Caveat"/>
              </a:rPr>
              <a:t>There is no doubt in my mind that</a:t>
            </a: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Google Shape;127;p19" descr=""/>
          <p:cNvPicPr/>
          <p:nvPr/>
        </p:nvPicPr>
        <p:blipFill>
          <a:blip r:embed="rId1"/>
          <a:stretch/>
        </p:blipFill>
        <p:spPr>
          <a:xfrm>
            <a:off x="4101120" y="1246320"/>
            <a:ext cx="4890240" cy="242892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407520" y="1246320"/>
            <a:ext cx="3357000" cy="100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                                              </a:t>
            </a: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there is nothing we can do to save our planet          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407520" y="2061360"/>
            <a:ext cx="34495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       </a:t>
            </a:r>
            <a:r>
              <a:rPr b="0" lang="en-GB" sz="1800" spc="-1" strike="noStrike">
                <a:solidFill>
                  <a:srgbClr val="000000"/>
                </a:solidFill>
                <a:latin typeface="Caveat"/>
                <a:ea typeface="Caveat"/>
              </a:rPr>
              <a:t>the problems our planet faces can be solved.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6840" y="596520"/>
            <a:ext cx="8520120" cy="4146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-First of all regarding (the idea).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	</a:t>
            </a: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For instance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	</a:t>
            </a: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In addition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Source Code Pro"/>
              <a:buChar char="-"/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We should also consider…..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	</a:t>
            </a: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..ing demonstrates the way…..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Moreover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666666"/>
              </a:buClr>
              <a:buFont typeface="Source Code Pro"/>
              <a:buChar char="-"/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Let us not forget …..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	</a:t>
            </a: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For example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666666"/>
                </a:solidFill>
                <a:latin typeface="Source Code Pro"/>
                <a:ea typeface="Source Code Pro"/>
              </a:rPr>
              <a:t>Furthermore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311760" y="0"/>
            <a:ext cx="8520120" cy="80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212121"/>
                </a:solidFill>
                <a:latin typeface="Amatic SC"/>
                <a:ea typeface="Amatic SC"/>
              </a:rPr>
              <a:t>Body (Middle Paragraphs)</a:t>
            </a:r>
            <a:endParaRPr b="0" lang="en-GB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5249520" y="637560"/>
            <a:ext cx="40813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Introduce the first idea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an example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Add one more piece of information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 flipH="1">
            <a:off x="4788360" y="881280"/>
            <a:ext cx="5580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"/>
          <p:cNvSpPr/>
          <p:nvPr/>
        </p:nvSpPr>
        <p:spPr>
          <a:xfrm flipH="1">
            <a:off x="2419200" y="1376280"/>
            <a:ext cx="283032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"/>
          <p:cNvSpPr/>
          <p:nvPr/>
        </p:nvSpPr>
        <p:spPr>
          <a:xfrm rot="10800000">
            <a:off x="2394360" y="1895760"/>
            <a:ext cx="280116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7"/>
          <p:cNvSpPr/>
          <p:nvPr/>
        </p:nvSpPr>
        <p:spPr>
          <a:xfrm>
            <a:off x="5478120" y="2237760"/>
            <a:ext cx="374148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       </a:t>
            </a: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Introduce 2nd idea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          </a:t>
            </a: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an example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Add one more piece of information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 flipH="1">
            <a:off x="4272840" y="2405520"/>
            <a:ext cx="191160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9"/>
          <p:cNvSpPr/>
          <p:nvPr/>
        </p:nvSpPr>
        <p:spPr>
          <a:xfrm rot="10800000">
            <a:off x="2546640" y="3495960"/>
            <a:ext cx="2801160" cy="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 rot="10800000">
            <a:off x="5177160" y="2917440"/>
            <a:ext cx="127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1"/>
          <p:cNvSpPr/>
          <p:nvPr/>
        </p:nvSpPr>
        <p:spPr>
          <a:xfrm>
            <a:off x="4106520" y="3609360"/>
            <a:ext cx="40813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Introduce the 3rd idea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Give an example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Add one more piece of information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 flipH="1">
            <a:off x="3569040" y="3853080"/>
            <a:ext cx="5580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"/>
          <p:cNvSpPr/>
          <p:nvPr/>
        </p:nvSpPr>
        <p:spPr>
          <a:xfrm flipH="1">
            <a:off x="2789640" y="4348080"/>
            <a:ext cx="1315800" cy="4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4"/>
          <p:cNvSpPr/>
          <p:nvPr/>
        </p:nvSpPr>
        <p:spPr>
          <a:xfrm flipH="1">
            <a:off x="2356560" y="4884120"/>
            <a:ext cx="1619280" cy="5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94960" y="816480"/>
            <a:ext cx="58129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15000"/>
              </a:lnSpc>
              <a:spcAft>
                <a:spcPts val="1599"/>
              </a:spcAft>
            </a:pPr>
            <a:r>
              <a:rPr b="0" lang="en-GB" sz="1800" spc="-1" strike="noStrike">
                <a:solidFill>
                  <a:srgbClr val="b45f06"/>
                </a:solidFill>
                <a:latin typeface="Source Code Pro"/>
                <a:ea typeface="Source Code Pro"/>
              </a:rPr>
              <a:t>..ing demonstrates the way…..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39840" y="352800"/>
            <a:ext cx="72039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This sentence is sometimes difficult to write so let’s practise.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44240" y="1424160"/>
            <a:ext cx="37616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If we recycle we can stop plastic pollution and help animals.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818640" y="1959480"/>
            <a:ext cx="6725160" cy="8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15000"/>
              </a:lnSpc>
              <a:spcAft>
                <a:spcPts val="1599"/>
              </a:spcAft>
            </a:pPr>
            <a:r>
              <a:rPr b="0" lang="en-GB" sz="1800" spc="-1" strike="noStrike">
                <a:solidFill>
                  <a:srgbClr val="b45f06"/>
                </a:solidFill>
                <a:latin typeface="Source Code Pro"/>
                <a:ea typeface="Source Code Pro"/>
              </a:rPr>
              <a:t>Recycling demonstrates the way we can stop plastic pollution and help animals.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444240" y="2719440"/>
            <a:ext cx="58129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Source Code Pro"/>
                <a:ea typeface="Source Code Pro"/>
              </a:rPr>
              <a:t>If we make less noise, birds will be able to sing and communicate better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26" name="CustomShape 6"/>
          <p:cNvSpPr/>
          <p:nvPr/>
        </p:nvSpPr>
        <p:spPr>
          <a:xfrm>
            <a:off x="742320" y="3254760"/>
            <a:ext cx="6725160" cy="8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15000"/>
              </a:lnSpc>
              <a:spcAft>
                <a:spcPts val="1599"/>
              </a:spcAft>
            </a:pPr>
            <a:r>
              <a:rPr b="0" lang="en-GB" sz="1800" spc="-1" strike="noStrike">
                <a:solidFill>
                  <a:srgbClr val="b45f06"/>
                </a:solidFill>
                <a:latin typeface="Source Code Pro"/>
                <a:ea typeface="Source Code Pro"/>
              </a:rPr>
              <a:t>Making less noise demonstrates the way we can help birds communicate.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LibreOffice/6.3.3.2$MacOSX_X86_64 LibreOffice_project/a64200df03143b798afd1ec74a12ab50359878ed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2023-05-02T15:39:15Z</dcterms:modified>
  <cp:revision>1</cp:revision>
  <dc:subject/>
  <dc:title/>
</cp:coreProperties>
</file>